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3"/>
  </p:notesMasterIdLst>
  <p:handoutMasterIdLst>
    <p:handoutMasterId r:id="rId24"/>
  </p:handoutMasterIdLst>
  <p:sldIdLst>
    <p:sldId id="324" r:id="rId5"/>
    <p:sldId id="304" r:id="rId6"/>
    <p:sldId id="282" r:id="rId7"/>
    <p:sldId id="328" r:id="rId8"/>
    <p:sldId id="315" r:id="rId9"/>
    <p:sldId id="325" r:id="rId10"/>
    <p:sldId id="326" r:id="rId11"/>
    <p:sldId id="327" r:id="rId12"/>
    <p:sldId id="321" r:id="rId13"/>
    <p:sldId id="297" r:id="rId14"/>
    <p:sldId id="307" r:id="rId15"/>
    <p:sldId id="281" r:id="rId16"/>
    <p:sldId id="314" r:id="rId17"/>
    <p:sldId id="323" r:id="rId18"/>
    <p:sldId id="317" r:id="rId19"/>
    <p:sldId id="318" r:id="rId20"/>
    <p:sldId id="319" r:id="rId21"/>
    <p:sldId id="322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793F62-CF76-488D-B129-35E8A1659F8F}">
          <p14:sldIdLst>
            <p14:sldId id="324"/>
            <p14:sldId id="304"/>
            <p14:sldId id="282"/>
            <p14:sldId id="328"/>
            <p14:sldId id="315"/>
            <p14:sldId id="325"/>
            <p14:sldId id="326"/>
            <p14:sldId id="327"/>
            <p14:sldId id="321"/>
            <p14:sldId id="297"/>
          </p14:sldIdLst>
        </p14:section>
        <p14:section name="Appendix" id="{E82389EB-20F9-45B3-B415-DF165FC3B8AF}">
          <p14:sldIdLst>
            <p14:sldId id="307"/>
            <p14:sldId id="281"/>
            <p14:sldId id="314"/>
            <p14:sldId id="323"/>
            <p14:sldId id="317"/>
            <p14:sldId id="318"/>
            <p14:sldId id="319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102" d="100"/>
          <a:sy n="102" d="100"/>
        </p:scale>
        <p:origin x="954" y="9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BEF7-6357-38EA-5E62-D0FD2CB6E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E49EF-EDF8-DA7F-6842-F09BC2B03D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6D11B8-14E6-6B9D-B736-10AEE0373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00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9D11-9E00-8955-9890-7DD9E13E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C8E5E-5FB8-B735-59EA-419DF83688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9FD222-B081-387C-5E85-B8885B4F9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87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C09F5-E550-C751-7BEC-BAAC773C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59D77-07B5-7985-B2AF-5F62A55CA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05217-2220-A13B-CE97-03F803851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5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8A1C-156E-AB5D-E9B3-A0F5B6BA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A1CCF-4B91-6165-5F0A-2168B98AD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EB2E1-0E2C-A0CD-F1FB-3FD450A85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18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25B2-7F19-34A1-C96B-26FA95C6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3E8811-B61B-B495-CA7B-BF21532D0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6B35F3-75C8-A5E5-9D17-D7D67224A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66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62F7-DE83-0C1D-083C-B71FB830A8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ABC HealthCare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29BE8-E310-580F-4A15-FBE425EAD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Bhoopesh Sharma</a:t>
            </a:r>
          </a:p>
        </p:txBody>
      </p:sp>
    </p:spTree>
    <p:extLst>
      <p:ext uri="{BB962C8B-B14F-4D97-AF65-F5344CB8AC3E}">
        <p14:creationId xmlns:p14="http://schemas.microsoft.com/office/powerpoint/2010/main" val="191843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Bhoopesh Sharma</a:t>
            </a:r>
          </a:p>
          <a:p>
            <a:r>
              <a:rPr lang="en-US" dirty="0"/>
              <a:t>+91 88261 94431</a:t>
            </a:r>
          </a:p>
          <a:p>
            <a:r>
              <a:rPr lang="en-US" dirty="0"/>
              <a:t>it.bhoopeshsharma@gmail.com 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1600" b="0" dirty="0"/>
              <a:t>Bhoopesh Sharma</a:t>
            </a:r>
            <a:endParaRPr lang="en-US" b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5841" r="15841"/>
          <a:stretch/>
        </p:blipFill>
        <p:spPr>
          <a:xfrm>
            <a:off x="443345" y="0"/>
            <a:ext cx="4344695" cy="6359525"/>
          </a:xfr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23323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6" name="Picture Placeholder 5" descr="A person holding a microphone and standing in front of a group of people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745" r="27745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FC104-8204-E81C-3850-0821F5BC7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5685-7551-4613-958C-47D59E6F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C9917A-25EF-5587-93C3-06D06896D1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8EE6E2F-FF06-27FD-1590-C7A45F1F7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0D57B5F-E345-5E7A-097B-EE6CCE9AC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159" y="2303028"/>
            <a:ext cx="3284951" cy="3720337"/>
          </a:xfrm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39776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/>
              <a:t>Navigating Q&amp;A </a:t>
            </a:r>
            <a:br>
              <a:rPr lang="en-US" dirty="0"/>
            </a:br>
            <a:r>
              <a:rPr lang="en-US" dirty="0"/>
              <a:t>sessions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463"/>
            <a:ext cx="3282950" cy="4143375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r>
              <a:rPr lang="en-US" dirty="0"/>
              <a:t>Stay calm</a:t>
            </a:r>
          </a:p>
          <a:p>
            <a:r>
              <a:rPr lang="en-US" dirty="0"/>
              <a:t>Actively listen</a:t>
            </a:r>
          </a:p>
          <a:p>
            <a:r>
              <a:rPr lang="en-US" dirty="0"/>
              <a:t>Pause and reflect</a:t>
            </a:r>
          </a:p>
          <a:p>
            <a:r>
              <a:rPr lang="en-US" dirty="0"/>
              <a:t>Maintain eye contact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550" y="2303463"/>
            <a:ext cx="3763963" cy="4143375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pic>
        <p:nvPicPr>
          <p:cNvPr id="10" name="Picture Placeholder 9" descr="A person wearing a blue suit and headphones pointing at a computer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888" r="31888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3721817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endParaRPr lang="en-US" dirty="0"/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33818870"/>
              </p:ext>
            </p:extLst>
          </p:nvPr>
        </p:nvGraphicFramePr>
        <p:xfrm>
          <a:off x="5087938" y="2332038"/>
          <a:ext cx="6345236" cy="38792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27408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2227408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945210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  <a:gridCol w="945210">
                  <a:extLst>
                    <a:ext uri="{9D8B030D-6E8A-4147-A177-3AD203B41FA5}">
                      <a16:colId xmlns:a16="http://schemas.microsoft.com/office/drawing/2014/main" val="1872764148"/>
                    </a:ext>
                  </a:extLst>
                </a:gridCol>
              </a:tblGrid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8112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99503228"/>
              </p:ext>
            </p:extLst>
          </p:nvPr>
        </p:nvGraphicFramePr>
        <p:xfrm>
          <a:off x="914400" y="2316163"/>
          <a:ext cx="10510836" cy="39484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80076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423338637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1626524931"/>
                    </a:ext>
                  </a:extLst>
                </a:gridCol>
              </a:tblGrid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834640"/>
            <a:ext cx="6583681" cy="32073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Regression analysis</a:t>
            </a:r>
          </a:p>
          <a:p>
            <a:r>
              <a:rPr lang="en-US" dirty="0"/>
              <a:t>Outlier Detection</a:t>
            </a:r>
          </a:p>
          <a:p>
            <a:r>
              <a:rPr lang="en-US" dirty="0"/>
              <a:t>Fraud Detection</a:t>
            </a:r>
          </a:p>
          <a:p>
            <a:r>
              <a:rPr lang="en-US" dirty="0"/>
              <a:t>Anomalies Detection</a:t>
            </a:r>
          </a:p>
          <a:p>
            <a:r>
              <a:rPr lang="en-US" dirty="0"/>
              <a:t>Audit Insights and Recommendations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descriptive analytics, statistical outlier detection and supervised/unsupervised models to priorities high-risk payments and recommend process &amp; data controls to reduce fraud risk and shorten payment times.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anomalous/fraudulent payment requests.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drivers of long payment lead times.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Deliver actionable sample lists for audit follow-up and controls recommendations.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 (3 pillars):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&amp; diagnostic analytics (Power BI / Pandas)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outlier detection &amp; sampling (Z-score, IQR, rule-based heuristics)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 &amp; AI (supervised classifier + unsupervised anomaly detection + AI-assisted audit report)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FFBA-296C-E65D-675E-5D37AD98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DBD18C-1DF1-7C4B-19FC-B2B860F45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019E8-6248-7074-A906-1226204939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372181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provided dataset (Payments, Teams, Fraud Cases) is complete, representative, and free from major entry 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invoices and payments in the dataset are genuine transactions—no synthetic or test data included.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Invoice IDs, Dates, Amounts, and Team are unique and correctly mapped across all tables.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Missing or inconsistent values are negligible or imputed using standard statistical methods (e.g., median imputation).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Payment dates and invoice received dates are accurately recorded in the system (no manual delays or backdating).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objective is to identify high-risk invoices, not to make definitive fraud determinations.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refresh cadence for dashboards and models is assumed to be monthly or quarterly.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0DFFB4-F77A-739C-152F-42B3087C33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 descr="Head outline and magnifying glass">
            <a:extLst>
              <a:ext uri="{FF2B5EF4-FFF2-40B4-BE49-F238E27FC236}">
                <a16:creationId xmlns:a16="http://schemas.microsoft.com/office/drawing/2014/main" id="{2CC6168A-2961-E133-90BD-AC99D6025D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989454" y="3428999"/>
            <a:ext cx="3202546" cy="24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3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Regression analysis for payment time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key results from the Linear Regression model: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 (MAE): </a:t>
            </a:r>
            <a:r>
              <a:rPr lang="en-US" sz="1600" b="1" dirty="0">
                <a:solidFill>
                  <a:srgbClr val="202C8F"/>
                </a:solidFill>
              </a:rPr>
              <a:t>6.68 days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Squared Error (MSE): </a:t>
            </a:r>
            <a:r>
              <a:rPr lang="en-US" sz="1600" b="1" dirty="0">
                <a:solidFill>
                  <a:srgbClr val="202C8F"/>
                </a:solidFill>
              </a:rPr>
              <a:t>64.83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Squared Error (RMSE): </a:t>
            </a:r>
            <a:r>
              <a:rPr lang="en-US" sz="1600" b="1" dirty="0">
                <a:solidFill>
                  <a:srgbClr val="202C8F"/>
                </a:solidFill>
              </a:rPr>
              <a:t>8.05 days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R-squared (R2): </a:t>
            </a:r>
            <a:r>
              <a:rPr lang="en-US" sz="1600" b="1" dirty="0">
                <a:solidFill>
                  <a:srgbClr val="202C8F"/>
                </a:solidFill>
              </a:rPr>
              <a:t>- 0.19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08049" y="2303028"/>
            <a:ext cx="4402814" cy="3720337"/>
          </a:xfrm>
        </p:spPr>
        <p:txBody>
          <a:bodyPr>
            <a:noAutofit/>
          </a:bodyPr>
          <a:lstStyle/>
          <a:p>
            <a:r>
              <a:rPr lang="en-US" sz="1600" b="1" dirty="0"/>
              <a:t>Analysis: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these results, the model does not strongly support the hypothesis that "all invoices take ~same time ±1 day." </a:t>
            </a:r>
            <a:r>
              <a:rPr lang="en-US" sz="1600" dirty="0">
                <a:solidFill>
                  <a:srgbClr val="202C8F"/>
                </a:solidFill>
              </a:rPr>
              <a:t>The Mean Absolute Error of 6.68 days indicates that, on average, our predictions are off by approximately 6.68 days, which is significantly higher than the ±1 day specified in the hypothesis.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negative R-squared value suggests that the model performs worse than a simple horizontal line at the mean of the observed payment times, implying that the current features and linear model are not effectively capturing the underlying patterns in the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D9721-B384-07CD-5190-13D96024D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321" y="1769008"/>
            <a:ext cx="2312216" cy="20768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843D60-B8D3-5C09-C9CD-8570386C0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321" y="3946547"/>
            <a:ext cx="2312216" cy="207681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5661759-6C45-6FE6-E6D6-588F538D0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557C-9E30-EE9D-8861-18466150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Outlier Detection using Z-scores for Audit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F14A5-95BB-4D21-2811-14F3F05CE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39072AD-1D56-8230-471F-B20710555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83224" y="2296489"/>
            <a:ext cx="4094376" cy="4335516"/>
          </a:xfrm>
        </p:spPr>
        <p:txBody>
          <a:bodyPr>
            <a:noAutofit/>
          </a:bodyPr>
          <a:lstStyle/>
          <a:p>
            <a:r>
              <a:rPr lang="en-US" sz="1400" b="1" dirty="0"/>
              <a:t>Analysis: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Identified </a:t>
            </a:r>
            <a:r>
              <a:rPr lang="en-US" sz="1400" dirty="0">
                <a:solidFill>
                  <a:srgbClr val="202C8F"/>
                </a:solidFill>
              </a:rPr>
              <a:t>0 outliers in 'time to payment' using a Z-score threshold of 3 and 33 outliers using 2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This suggests that, based on a normal distribution assumption and these specific threshold, there are no data points that are significantly far from the mean payment time.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It's possible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time_to_payment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is not normally distributed, making Z-scores less effective for outlier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chosen threshold of 3 or 2 is too conservative.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indeed no extreme outliers in the dataset.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015A6A-9482-34B2-9B09-93060FE2AC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key results: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Identified 33 outliers in '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time_to_payment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 using a Z-score threshold of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Percentage of outliers: </a:t>
            </a:r>
            <a:r>
              <a:rPr lang="en-US" sz="1600" b="1" dirty="0">
                <a:solidFill>
                  <a:srgbClr val="202C8F"/>
                </a:solidFill>
              </a:rPr>
              <a:t>2.31%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 of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time_to_payment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count  - </a:t>
            </a:r>
            <a:r>
              <a:rPr lang="en-US" sz="1600" b="1" dirty="0">
                <a:solidFill>
                  <a:srgbClr val="202C8F"/>
                </a:solidFill>
              </a:rPr>
              <a:t>1428.000000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- </a:t>
            </a:r>
            <a:r>
              <a:rPr lang="en-US" sz="1600" b="1" dirty="0">
                <a:solidFill>
                  <a:srgbClr val="202C8F"/>
                </a:solidFill>
              </a:rPr>
              <a:t>18.469888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Std - </a:t>
            </a:r>
            <a:r>
              <a:rPr lang="en-US" sz="1600" b="1" dirty="0">
                <a:solidFill>
                  <a:srgbClr val="202C8F"/>
                </a:solidFill>
              </a:rPr>
              <a:t>7.273981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 - </a:t>
            </a:r>
            <a:r>
              <a:rPr lang="en-US" sz="1600" b="1" dirty="0">
                <a:solidFill>
                  <a:srgbClr val="202C8F"/>
                </a:solidFill>
              </a:rPr>
              <a:t>2.000000</a:t>
            </a:r>
          </a:p>
          <a:p>
            <a:pPr marL="569214" lvl="1" indent="-285750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 - </a:t>
            </a:r>
            <a:r>
              <a:rPr lang="en-US" sz="1600" b="1" dirty="0">
                <a:solidFill>
                  <a:srgbClr val="202C8F"/>
                </a:solidFill>
              </a:rPr>
              <a:t>35.000000</a:t>
            </a:r>
            <a:endParaRPr lang="en-IN" sz="1600" b="1" dirty="0">
              <a:solidFill>
                <a:srgbClr val="202C8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0113D-10F0-5C8C-7AD0-21492882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41" y="4240846"/>
            <a:ext cx="2812868" cy="11710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73A2CB-1915-5E56-F17F-E39D990FA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241" y="2303028"/>
            <a:ext cx="2812868" cy="18187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0BEF5C-7ED4-DE77-49A6-FCC80D3C1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41" y="5530985"/>
            <a:ext cx="2812868" cy="11710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845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1C5D45D-2420-5F96-3876-1A5EAA25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179F-09C7-5445-9DD8-F66BA337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Supervised Model for Fraud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78B5-5D07-8B28-1C7C-6F32AA0D6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FF8E358F-0FE6-412D-84BA-FA0CB3EBF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665" y="2133220"/>
            <a:ext cx="5455362" cy="2083980"/>
          </a:xfrm>
        </p:spPr>
        <p:txBody>
          <a:bodyPr>
            <a:noAutofit/>
          </a:bodyPr>
          <a:lstStyle/>
          <a:p>
            <a:r>
              <a:rPr lang="en-US" sz="1400" b="1" dirty="0"/>
              <a:t>Analysis: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fraud detection model achieved 96% accuracy and a ROC-AUC score of 0.78, showing a good ability to distinguish between fraud and non-fraud cases. </a:t>
            </a:r>
            <a:r>
              <a:rPr lang="en-US" sz="1200" dirty="0">
                <a:solidFill>
                  <a:srgbClr val="202C8F"/>
                </a:solidFill>
              </a:rPr>
              <a:t>It correctly identified 134 non-fraud and 1 fraud case but missed 5 actual frauds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While its precision for fraud is perfect (1.00), meaning every fraud prediction is correct, its recall is very low (0.17), indicating it detects only 17% of real frauds. The low F1-score (0.29) further reflects this imbalance, suggesting the model struggles to identify all fraudulent transactions due to the highly imbalanced dataset.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72E60-741A-AA56-2F58-D759FA9E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133220"/>
            <a:ext cx="2337848" cy="2032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73CC5C-D368-29BB-3107-4EA67323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125" y="2133220"/>
            <a:ext cx="2286277" cy="20327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7A0271-7743-11F1-7325-BC672B6FC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4436889"/>
            <a:ext cx="2337847" cy="20839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7AA83F-6561-6BBD-23E0-96E71AA61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125" y="4436890"/>
            <a:ext cx="2286277" cy="20839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7AE3C6-0F69-AE25-6AD4-8918842D6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0665" y="4436889"/>
            <a:ext cx="3542790" cy="20839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733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19B111B-9236-BD68-6004-04EBA9540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8FBE-F3D6-4111-F905-4195574F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Unsupervised Model to Detect Anomalies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4DCA0-8503-AC44-A893-58995C2A5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243D5808-6D28-A5F1-CD92-4E0697FCC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92210" y="2135246"/>
            <a:ext cx="3633817" cy="4335516"/>
          </a:xfrm>
        </p:spPr>
        <p:txBody>
          <a:bodyPr>
            <a:noAutofit/>
          </a:bodyPr>
          <a:lstStyle/>
          <a:p>
            <a:r>
              <a:rPr lang="en-US" sz="1600" b="1" dirty="0"/>
              <a:t>Analysis: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Isolation Forest model </a:t>
            </a:r>
            <a:r>
              <a:rPr lang="en-US" sz="1600" dirty="0">
                <a:solidFill>
                  <a:srgbClr val="202C8F"/>
                </a:solidFill>
              </a:rPr>
              <a:t>identified 100 instances as anomalies within the payment data, assuming a 5% contamination rate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These anomalies represent data points that deviate significantly from the normal patterns observed in the dataset across various features such as 'Invoice value' and '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time_to_payment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'. These identified anomalies warrant further investigation as they could indicate unusual payment activities, potential errors, or even fraudulent transactions that are not easily captured by simple outlier rules.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571A9-A7F5-C11A-16E7-A6722995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64462"/>
            <a:ext cx="3787315" cy="19694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F17244-7B46-A25C-78FA-9EBFE6618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303004"/>
            <a:ext cx="3787315" cy="233554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19D3FB-3E36-B3AF-EAAA-BD7580B12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050" y="4303004"/>
            <a:ext cx="2635824" cy="233554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1AAEEE-3B88-7FDB-9605-A23C67EB7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050" y="2264462"/>
            <a:ext cx="2635824" cy="196852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3098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840458"/>
            <a:ext cx="9875463" cy="999746"/>
          </a:xfrm>
        </p:spPr>
        <p:txBody>
          <a:bodyPr/>
          <a:lstStyle/>
          <a:p>
            <a:r>
              <a:rPr lang="en-US" dirty="0"/>
              <a:t>Audit Insights and Recommendations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076479" cy="396159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b="1" dirty="0"/>
              <a:t>Audit Insight</a:t>
            </a:r>
          </a:p>
          <a:p>
            <a:r>
              <a:rPr lang="en-US" dirty="0"/>
              <a:t>Variable Payment Times: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MAE indicates unpredictable payment times.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Caused by inefficiencies, varied processes, or missing external factors.</a:t>
            </a:r>
          </a:p>
          <a:p>
            <a:r>
              <a:rPr lang="en-US" dirty="0"/>
              <a:t>Limited Z-score Effectiveness: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extreme outliers detected.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be due to data distribution or threshold choice.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Suggests need for advanced outlier detection methods.</a:t>
            </a:r>
          </a:p>
          <a:p>
            <a:r>
              <a:rPr lang="en-US" dirty="0"/>
              <a:t>Anomalies via Unsupervised Learning: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Isolation Forest flagged several statistically unusual transactions.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indicators of errors, process deviations, or fraud.</a:t>
            </a:r>
          </a:p>
          <a:p>
            <a:r>
              <a:rPr lang="en-US" dirty="0"/>
              <a:t>Incomplete Fraud Detection: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detected 134 non-fraud and 1 fraud case, missed 5 frauds.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Indicates class imbalance issue needing corrective measures.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0C43AE3-9239-EBD1-C9B0-DB2A85FB5328}"/>
              </a:ext>
            </a:extLst>
          </p:cNvPr>
          <p:cNvSpPr txBox="1">
            <a:spLocks/>
          </p:cNvSpPr>
          <p:nvPr/>
        </p:nvSpPr>
        <p:spPr>
          <a:xfrm>
            <a:off x="6919275" y="2303028"/>
            <a:ext cx="4987520" cy="4177338"/>
          </a:xfrm>
          <a:prstGeom prst="rect">
            <a:avLst/>
          </a:prstGeom>
        </p:spPr>
        <p:txBody>
          <a:bodyPr vert="horz" lIns="91440" tIns="0" rIns="91440" bIns="0" rtlCol="0">
            <a:normAutofit lnSpcReduction="10000"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Recommendations</a:t>
            </a:r>
          </a:p>
          <a:p>
            <a:r>
              <a:rPr lang="en-US" sz="1100" dirty="0"/>
              <a:t>Analyze Payment Time Variability </a:t>
            </a:r>
            <a:r>
              <a:rPr lang="en-US" sz="1100" i="1" dirty="0"/>
              <a:t>(Identify causes of variation)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Action: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Explore key factors affecting payment time (team, expense type, company).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Benefit: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Highlight process bottlenecks for optimization.</a:t>
            </a:r>
          </a:p>
          <a:p>
            <a:r>
              <a:rPr lang="en-US" sz="1100" dirty="0"/>
              <a:t>Improve Outlier Detection </a:t>
            </a:r>
            <a:r>
              <a:rPr lang="en-US" sz="1100" i="1" dirty="0"/>
              <a:t>(Capture more unusual payment times)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Action: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 new Z-score thresholds or use IQR for anomaly detection.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Benefit: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Broader anomaly set for audit review.</a:t>
            </a:r>
          </a:p>
          <a:p>
            <a:r>
              <a:rPr lang="en-US" sz="1100" dirty="0"/>
              <a:t>Review Unsupervised Model Anomalies </a:t>
            </a:r>
            <a:r>
              <a:rPr lang="en-US" sz="1100" i="1" dirty="0"/>
              <a:t>(Validate model accuracy and find hidden irregularities)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Action: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Manually verify 100 anomalies flagged by Isolation Forest.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Benefit: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Early fraud and process issue detection.</a:t>
            </a:r>
          </a:p>
          <a:p>
            <a:r>
              <a:rPr lang="en-US" sz="1100" dirty="0"/>
              <a:t>Enhance Supervised Fraud Detection </a:t>
            </a:r>
            <a:r>
              <a:rPr lang="en-US" sz="1100" i="1" dirty="0"/>
              <a:t>(Improve fraud prediction accuracy)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Action: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Rebuild model with more features and balanced data (e.g., SMOTE, advanced classifiers).</a:t>
            </a:r>
          </a:p>
          <a:p>
            <a:pPr lvl="1"/>
            <a:r>
              <a:rPr lang="en-US" sz="1100" dirty="0">
                <a:solidFill>
                  <a:srgbClr val="202C8F"/>
                </a:solidFill>
              </a:rPr>
              <a:t>Benefit: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Automate detection, freeing audit resources.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{C01E43BA-CBD2-4B6E-A707-A2B7C71DF2B4}tf78438558_win32</Template>
  <TotalTime>193</TotalTime>
  <Words>1305</Words>
  <Application>Microsoft Office PowerPoint</Application>
  <PresentationFormat>Widescreen</PresentationFormat>
  <Paragraphs>183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Sabon Next LT</vt:lpstr>
      <vt:lpstr>Custom</vt:lpstr>
      <vt:lpstr>ABC HealthCare Case Study</vt:lpstr>
      <vt:lpstr>agenda</vt:lpstr>
      <vt:lpstr>Objective</vt:lpstr>
      <vt:lpstr>Key Assumptions</vt:lpstr>
      <vt:lpstr>Regression analysis for payment time prediction</vt:lpstr>
      <vt:lpstr>Outlier Detection using Z-scores for Audit</vt:lpstr>
      <vt:lpstr>Supervised Model for Fraud Detection</vt:lpstr>
      <vt:lpstr>Unsupervised Model to Detect Anomalies</vt:lpstr>
      <vt:lpstr>Audit Insights and Recommendations</vt:lpstr>
      <vt:lpstr>Thank  you</vt:lpstr>
      <vt:lpstr>Introduction Bhoopesh Sharma</vt:lpstr>
      <vt:lpstr>Overcoming nervousness</vt:lpstr>
      <vt:lpstr>Selecting  visual aids</vt:lpstr>
      <vt:lpstr>Effective delivery techniques</vt:lpstr>
      <vt:lpstr>Navigating Q&amp;A  sessions</vt:lpstr>
      <vt:lpstr>Speaking impact</vt:lpstr>
      <vt:lpstr>Dynamic delivery</vt:lpstr>
      <vt:lpstr>Speaking engagement metrics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Sharma, Bhoopesh</dc:creator>
  <cp:lastModifiedBy>Sharma, Bhoopesh</cp:lastModifiedBy>
  <cp:revision>9</cp:revision>
  <dcterms:created xsi:type="dcterms:W3CDTF">2025-11-04T10:49:48Z</dcterms:created>
  <dcterms:modified xsi:type="dcterms:W3CDTF">2025-11-05T10:05:06Z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